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4" r:id="rId2"/>
    <p:sldId id="300" r:id="rId3"/>
    <p:sldId id="530" r:id="rId4"/>
    <p:sldId id="532" r:id="rId5"/>
    <p:sldId id="529" r:id="rId6"/>
    <p:sldId id="527" r:id="rId7"/>
    <p:sldId id="528" r:id="rId8"/>
    <p:sldId id="533" r:id="rId9"/>
    <p:sldId id="5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  <a:srgbClr val="008000"/>
    <a:srgbClr val="08B810"/>
    <a:srgbClr val="33CC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f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Diagram, logo&#10;&#10;Description automatically generated">
            <a:extLst>
              <a:ext uri="{FF2B5EF4-FFF2-40B4-BE49-F238E27FC236}">
                <a16:creationId xmlns:a16="http://schemas.microsoft.com/office/drawing/2014/main" id="{1A9F0FE3-5F2A-47DD-B749-223CEEA6F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32" y="127581"/>
            <a:ext cx="815355" cy="833718"/>
          </a:xfrm>
          <a:prstGeom prst="rect">
            <a:avLst/>
          </a:prstGeom>
        </p:spPr>
      </p:pic>
      <p:pic>
        <p:nvPicPr>
          <p:cNvPr id="9" name="Picture 2" descr="Symbols of NASA | NASA">
            <a:extLst>
              <a:ext uri="{FF2B5EF4-FFF2-40B4-BE49-F238E27FC236}">
                <a16:creationId xmlns:a16="http://schemas.microsoft.com/office/drawing/2014/main" id="{9DACF56B-471F-4117-8E5C-97696696E4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71726" y="114686"/>
            <a:ext cx="1100170" cy="8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0B79-0DB9-427B-B0C9-301219BB7526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B2B72-BE74-40B7-948F-1734192F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0678" y="3120772"/>
            <a:ext cx="5787358" cy="912019"/>
          </a:xfrm>
        </p:spPr>
        <p:txBody>
          <a:bodyPr/>
          <a:lstStyle/>
          <a:p>
            <a:r>
              <a:rPr lang="en-US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TOLNet Site Report</a:t>
            </a:r>
            <a:br>
              <a:rPr lang="en-US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JPL-Table Mountain Facility (TMF)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7964" y="4578851"/>
            <a:ext cx="5080000" cy="91201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Thierry Leblanc, Fernando Chouza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NASA Jet Propulsion Laboratory</a:t>
            </a:r>
            <a:br>
              <a:rPr lang="en-US" sz="1800" dirty="0"/>
            </a:br>
            <a:r>
              <a:rPr lang="en-US" sz="1800" dirty="0"/>
              <a:t>California Institute of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8F390-2F62-4182-A998-A88DF7C44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3" y="1607794"/>
            <a:ext cx="4753068" cy="41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" y="966836"/>
            <a:ext cx="5943600" cy="2920547"/>
          </a:xfrm>
          <a:ln w="38100">
            <a:solidFill>
              <a:srgbClr val="0432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Notable Publications (TOLNet-related)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Mettig, N., et al. (2022), Combined UV and IR ozone profile retrieval from TROPOMI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measurements, Atmos. Meas. Tech., 15(9), 2955-2978.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Knowland, K. E., et al. (2022), NASA GEOS Composition Forecast Modeling System GEOS-CF v1.0: Stratospheric Composition, Journal of Advances in Modeling Earth Systems, 14(6), e2021MS002852.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Chang, K.-L., et al. (2022), Impact of the COVID-19 Economic Downturn on Tropospheric Ozone Trends: An Uncertainty Weighted Data Synthesis for Quantifying Regional Anomalies Above Western North America and Europe, AGU Advances, 3(2), e2021AV000542.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Steinbrecht, W., et al. (2021), COVID-19 Crisis Reduces Free Tropospheric Ozone Across the Northern Hemisphere, Geophysical Research Letters, 48(5), e2020GL091987.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987C1-0C3C-4461-88C4-D0E3A193804A}"/>
              </a:ext>
            </a:extLst>
          </p:cNvPr>
          <p:cNvSpPr txBox="1">
            <a:spLocks/>
          </p:cNvSpPr>
          <p:nvPr/>
        </p:nvSpPr>
        <p:spPr>
          <a:xfrm>
            <a:off x="64767" y="4033426"/>
            <a:ext cx="5943600" cy="261712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Hardware and Personnel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February/March 2023: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Snowmageddon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disrupted ops / hardware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Long time technologist Mark Brewer left group for Optical Communications Project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Running TOLNet project on 0.7 FTE (NDACC project running on 2.0 FTE, total 3.0 FTE for all Lidar/balloon activities)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SMOl-1 and SMOL-2 now built and validated, kudos to Fernando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personnel will be needed to secure/expand SMOL activities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95C1E-998F-9F43-AF64-F224597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" y="38178"/>
            <a:ext cx="912073" cy="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9FF50-90E8-6D4B-8C9B-32FB6FBC2A26}"/>
              </a:ext>
            </a:extLst>
          </p:cNvPr>
          <p:cNvSpPr txBox="1"/>
          <p:nvPr/>
        </p:nvSpPr>
        <p:spPr>
          <a:xfrm>
            <a:off x="2113005" y="124657"/>
            <a:ext cx="83408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43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JPL-TMF TOLNet Site FY23 Accomplishments</a:t>
            </a:r>
          </a:p>
          <a:p>
            <a:pPr algn="ctr" defTabSz="913843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T. Leblanc, F. Chouza, P. Wang and M. Brewer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C78C2F-AB99-784E-9DA6-E778905FE098}"/>
              </a:ext>
            </a:extLst>
          </p:cNvPr>
          <p:cNvSpPr txBox="1">
            <a:spLocks/>
          </p:cNvSpPr>
          <p:nvPr/>
        </p:nvSpPr>
        <p:spPr>
          <a:xfrm>
            <a:off x="6096000" y="1054425"/>
            <a:ext cx="5943600" cy="274536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Field or Other Activities and Data Archived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archived up to April 30,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259 measurement days in 2022-2023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70% routine nighttime profiles (CLIM product)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 routine nighttime profiles (HIRES product)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TOAR-2, WMO O3 Assessment, and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NDACC Activities complement TOLNet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GLASS v1.2 now ready for 8 TOLNet instruments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(TMTOL, SMOL1, SMOL2, TOPAZ, UAH, LMOL, TROPOZ, CCNY)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95A33A-2A6E-2948-8136-B5518DC96126}"/>
              </a:ext>
            </a:extLst>
          </p:cNvPr>
          <p:cNvSpPr txBox="1">
            <a:spLocks/>
          </p:cNvSpPr>
          <p:nvPr/>
        </p:nvSpPr>
        <p:spPr>
          <a:xfrm>
            <a:off x="6096000" y="3964177"/>
            <a:ext cx="5943600" cy="2755626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Outlook for Next FY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Continue TMTOL for CLIM and HIRES reference standard for the SMOL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SMOL-1 in Pasadena for the summer, and think about next location (AZ, UT, CA,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Deploy SMOL-2 to SoCal for summer, and think about next location (AZ, UT, CA, etc.)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2D655302-276F-8147-931C-8A8BC949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87239"/>
              </p:ext>
            </p:extLst>
          </p:nvPr>
        </p:nvGraphicFramePr>
        <p:xfrm>
          <a:off x="10453816" y="2675394"/>
          <a:ext cx="1470454" cy="6620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9974">
                  <a:extLst>
                    <a:ext uri="{9D8B030D-6E8A-4147-A177-3AD203B41FA5}">
                      <a16:colId xmlns:a16="http://schemas.microsoft.com/office/drawing/2014/main" val="3759512480"/>
                    </a:ext>
                  </a:extLst>
                </a:gridCol>
                <a:gridCol w="810480">
                  <a:extLst>
                    <a:ext uri="{9D8B030D-6E8A-4147-A177-3AD203B41FA5}">
                      <a16:colId xmlns:a16="http://schemas.microsoft.com/office/drawing/2014/main" val="1165898850"/>
                    </a:ext>
                  </a:extLst>
                </a:gridCol>
              </a:tblGrid>
              <a:tr h="256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Files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Size [MB]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40984"/>
                  </a:ext>
                </a:extLst>
              </a:tr>
              <a:tr h="387751">
                <a:tc>
                  <a:txBody>
                    <a:bodyPr/>
                    <a:lstStyle/>
                    <a:p>
                      <a:r>
                        <a:rPr lang="en-US" dirty="0"/>
                        <a:t>100s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39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C4BDEF-C162-438C-BDE9-7CC88831E4AE}"/>
              </a:ext>
            </a:extLst>
          </p:cNvPr>
          <p:cNvGrpSpPr/>
          <p:nvPr/>
        </p:nvGrpSpPr>
        <p:grpSpPr>
          <a:xfrm>
            <a:off x="2427906" y="438729"/>
            <a:ext cx="7373319" cy="761792"/>
            <a:chOff x="2275506" y="248229"/>
            <a:chExt cx="7373319" cy="761792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079230D8-691F-4CA1-8A69-7FB02BDD9026}"/>
                </a:ext>
              </a:extLst>
            </p:cNvPr>
            <p:cNvSpPr txBox="1">
              <a:spLocks/>
            </p:cNvSpPr>
            <p:nvPr/>
          </p:nvSpPr>
          <p:spPr>
            <a:xfrm>
              <a:off x="2275506" y="248230"/>
              <a:ext cx="2115519" cy="7617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u="sng" dirty="0">
                  <a:latin typeface="+mn-lt"/>
                </a:rPr>
                <a:t>SMOL-1</a:t>
              </a:r>
              <a:br>
                <a:rPr lang="en-US" b="1" u="sng" dirty="0">
                  <a:latin typeface="+mn-lt"/>
                </a:rPr>
              </a:br>
              <a:r>
                <a:rPr lang="en-US" b="1" u="sng" dirty="0">
                  <a:latin typeface="+mn-lt"/>
                </a:rPr>
                <a:t>(TMF)</a:t>
              </a:r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8EF02FC5-BC15-4ADB-BD8F-1E2F689EBC66}"/>
                </a:ext>
              </a:extLst>
            </p:cNvPr>
            <p:cNvSpPr txBox="1">
              <a:spLocks/>
            </p:cNvSpPr>
            <p:nvPr/>
          </p:nvSpPr>
          <p:spPr>
            <a:xfrm>
              <a:off x="7533306" y="248229"/>
              <a:ext cx="2115519" cy="7617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u="sng" dirty="0">
                  <a:latin typeface="+mn-lt"/>
                </a:rPr>
                <a:t>TMTOL</a:t>
              </a:r>
              <a:br>
                <a:rPr lang="en-US" b="1" u="sng" dirty="0">
                  <a:latin typeface="+mn-lt"/>
                </a:rPr>
              </a:br>
              <a:r>
                <a:rPr lang="en-US" b="1" u="sng" dirty="0">
                  <a:latin typeface="+mn-lt"/>
                </a:rPr>
                <a:t>(TMF)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8EC9E-93B7-450D-8014-A01D838D9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371384"/>
            <a:ext cx="6086370" cy="4743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88C46E-F446-488F-9BE4-F137AA76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371384"/>
            <a:ext cx="6091155" cy="474366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B438C15-9938-4EC1-84E1-9A4B0C9B0A59}"/>
              </a:ext>
            </a:extLst>
          </p:cNvPr>
          <p:cNvSpPr txBox="1">
            <a:spLocks/>
          </p:cNvSpPr>
          <p:nvPr/>
        </p:nvSpPr>
        <p:spPr>
          <a:xfrm>
            <a:off x="5257558" y="723900"/>
            <a:ext cx="1676884" cy="5430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latin typeface="+mn-lt"/>
              </a:rPr>
              <a:t>Sept. 2022</a:t>
            </a:r>
          </a:p>
        </p:txBody>
      </p:sp>
    </p:spTree>
    <p:extLst>
      <p:ext uri="{BB962C8B-B14F-4D97-AF65-F5344CB8AC3E}">
        <p14:creationId xmlns:p14="http://schemas.microsoft.com/office/powerpoint/2010/main" val="37791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C4BDEF-C162-438C-BDE9-7CC88831E4AE}"/>
              </a:ext>
            </a:extLst>
          </p:cNvPr>
          <p:cNvGrpSpPr/>
          <p:nvPr/>
        </p:nvGrpSpPr>
        <p:grpSpPr>
          <a:xfrm>
            <a:off x="228600" y="438729"/>
            <a:ext cx="11408546" cy="5474428"/>
            <a:chOff x="76200" y="248229"/>
            <a:chExt cx="11408546" cy="54744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9CBA13-2EE9-4F27-9067-FF4789F41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228725"/>
              <a:ext cx="5946898" cy="44939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D1D382-A89C-4900-8B0D-9F9382AC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18" y="1228725"/>
              <a:ext cx="5940628" cy="4493932"/>
            </a:xfrm>
            <a:prstGeom prst="rect">
              <a:avLst/>
            </a:prstGeom>
          </p:spPr>
        </p:pic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079230D8-691F-4CA1-8A69-7FB02BDD9026}"/>
                </a:ext>
              </a:extLst>
            </p:cNvPr>
            <p:cNvSpPr txBox="1">
              <a:spLocks/>
            </p:cNvSpPr>
            <p:nvPr/>
          </p:nvSpPr>
          <p:spPr>
            <a:xfrm>
              <a:off x="2275506" y="248230"/>
              <a:ext cx="2115519" cy="7617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+mn-lt"/>
                </a:rPr>
                <a:t>SMOL-1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(Pasadena)</a:t>
              </a:r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8EF02FC5-BC15-4ADB-BD8F-1E2F689EBC66}"/>
                </a:ext>
              </a:extLst>
            </p:cNvPr>
            <p:cNvSpPr txBox="1">
              <a:spLocks/>
            </p:cNvSpPr>
            <p:nvPr/>
          </p:nvSpPr>
          <p:spPr>
            <a:xfrm>
              <a:off x="7533306" y="248229"/>
              <a:ext cx="2115519" cy="7617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+mn-lt"/>
                </a:rPr>
                <a:t>TMTOL</a:t>
              </a:r>
              <a:br>
                <a:rPr lang="en-US" b="1" dirty="0">
                  <a:latin typeface="+mn-lt"/>
                </a:rPr>
              </a:br>
              <a:r>
                <a:rPr lang="en-US" b="1" dirty="0">
                  <a:latin typeface="+mn-lt"/>
                </a:rPr>
                <a:t>(TMF)</a:t>
              </a:r>
            </a:p>
          </p:txBody>
        </p:sp>
      </p:grp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644AEB9-3829-47A5-9F41-DAE85E9980B4}"/>
              </a:ext>
            </a:extLst>
          </p:cNvPr>
          <p:cNvSpPr txBox="1">
            <a:spLocks/>
          </p:cNvSpPr>
          <p:nvPr/>
        </p:nvSpPr>
        <p:spPr>
          <a:xfrm>
            <a:off x="5257558" y="723900"/>
            <a:ext cx="1676884" cy="5430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latin typeface="+mn-lt"/>
              </a:rPr>
              <a:t>Apr. 2023</a:t>
            </a:r>
          </a:p>
        </p:txBody>
      </p:sp>
    </p:spTree>
    <p:extLst>
      <p:ext uri="{BB962C8B-B14F-4D97-AF65-F5344CB8AC3E}">
        <p14:creationId xmlns:p14="http://schemas.microsoft.com/office/powerpoint/2010/main" val="107436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6CAC3E-EEAD-4766-9C61-0670FF42AE2B}"/>
              </a:ext>
            </a:extLst>
          </p:cNvPr>
          <p:cNvGrpSpPr/>
          <p:nvPr/>
        </p:nvGrpSpPr>
        <p:grpSpPr>
          <a:xfrm>
            <a:off x="1305554" y="438963"/>
            <a:ext cx="9819646" cy="6311330"/>
            <a:chOff x="1105529" y="102019"/>
            <a:chExt cx="9980942" cy="66539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D27BD5-EC9F-46A1-A882-2E3C59C6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529" y="102019"/>
              <a:ext cx="9980942" cy="6653961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B8A4C864-C7EA-4C68-A98C-100E33DAC694}"/>
                </a:ext>
              </a:extLst>
            </p:cNvPr>
            <p:cNvSpPr txBox="1">
              <a:spLocks/>
            </p:cNvSpPr>
            <p:nvPr/>
          </p:nvSpPr>
          <p:spPr>
            <a:xfrm>
              <a:off x="2199306" y="3428999"/>
              <a:ext cx="2052057" cy="3524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atin typeface="+mn-lt"/>
                </a:rPr>
                <a:t>TMTOL (TMF)</a:t>
              </a:r>
            </a:p>
          </p:txBody>
        </p:sp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C9D243B9-345A-4D5C-B2D1-DB090C652BEE}"/>
                </a:ext>
              </a:extLst>
            </p:cNvPr>
            <p:cNvSpPr txBox="1">
              <a:spLocks/>
            </p:cNvSpPr>
            <p:nvPr/>
          </p:nvSpPr>
          <p:spPr>
            <a:xfrm>
              <a:off x="2199306" y="465608"/>
              <a:ext cx="2052056" cy="3524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atin typeface="+mn-lt"/>
                </a:rPr>
                <a:t>SMOL-2 (TMF)</a:t>
              </a: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CB750E-B71B-4827-8428-5278E566662D}"/>
              </a:ext>
            </a:extLst>
          </p:cNvPr>
          <p:cNvSpPr txBox="1">
            <a:spLocks/>
          </p:cNvSpPr>
          <p:nvPr/>
        </p:nvSpPr>
        <p:spPr>
          <a:xfrm>
            <a:off x="5009908" y="186512"/>
            <a:ext cx="1676884" cy="5430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latin typeface="+mn-lt"/>
              </a:rPr>
              <a:t>Apr. 2023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66E1ED1-1AA0-4777-9CFE-4B53A9F35065}"/>
              </a:ext>
            </a:extLst>
          </p:cNvPr>
          <p:cNvSpPr txBox="1">
            <a:spLocks/>
          </p:cNvSpPr>
          <p:nvPr/>
        </p:nvSpPr>
        <p:spPr>
          <a:xfrm>
            <a:off x="7677150" y="316930"/>
            <a:ext cx="1762124" cy="4125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n-lt"/>
              </a:rPr>
              <a:t>(quick-look)</a:t>
            </a:r>
          </a:p>
        </p:txBody>
      </p:sp>
    </p:spTree>
    <p:extLst>
      <p:ext uri="{BB962C8B-B14F-4D97-AF65-F5344CB8AC3E}">
        <p14:creationId xmlns:p14="http://schemas.microsoft.com/office/powerpoint/2010/main" val="178306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838E6-F9CB-42C8-AADF-B51760219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7947" y="1726178"/>
            <a:ext cx="5044604" cy="3783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217AB-05AF-4D21-8F38-6267E007B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8996" y="371357"/>
            <a:ext cx="3381376" cy="2536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5730A-BA48-4010-A50E-7A0F5BFBF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" y="1198614"/>
            <a:ext cx="3738904" cy="483858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455A69-2F08-459A-8E47-4E1D88B6A754}"/>
              </a:ext>
            </a:extLst>
          </p:cNvPr>
          <p:cNvSpPr txBox="1">
            <a:spLocks/>
          </p:cNvSpPr>
          <p:nvPr/>
        </p:nvSpPr>
        <p:spPr>
          <a:xfrm>
            <a:off x="8208523" y="6037195"/>
            <a:ext cx="4145406" cy="761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ED02F-7A00-43FF-BB91-14772357B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2199" y="3814882"/>
            <a:ext cx="3581399" cy="201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B5F2B0-F6C5-4E14-964C-B43E9F15B9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0403" y="3793449"/>
            <a:ext cx="3581400" cy="2014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2256" y="194947"/>
            <a:ext cx="6515100" cy="76179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No, we didn’t buy it at Home Depot!</a:t>
            </a:r>
          </a:p>
        </p:txBody>
      </p:sp>
    </p:spTree>
    <p:extLst>
      <p:ext uri="{BB962C8B-B14F-4D97-AF65-F5344CB8AC3E}">
        <p14:creationId xmlns:p14="http://schemas.microsoft.com/office/powerpoint/2010/main" val="40039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901" y="245150"/>
            <a:ext cx="9250326" cy="76179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The JPL Lidars and AEROMMA / STAQS</a:t>
            </a:r>
          </a:p>
        </p:txBody>
      </p:sp>
      <p:pic>
        <p:nvPicPr>
          <p:cNvPr id="6" name="Picture 9" descr="C:\Thierry\My_Files\My_Docs\southwest-us-map2_cropped.jpg">
            <a:extLst>
              <a:ext uri="{FF2B5EF4-FFF2-40B4-BE49-F238E27FC236}">
                <a16:creationId xmlns:a16="http://schemas.microsoft.com/office/drawing/2014/main" id="{4456E4AF-082D-4CD5-AFE6-A9A291AF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433392" cy="52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C929FF-A324-4AE2-B0D1-AE82F3F1CBA4}"/>
              </a:ext>
            </a:extLst>
          </p:cNvPr>
          <p:cNvCxnSpPr>
            <a:cxnSpLocks/>
          </p:cNvCxnSpPr>
          <p:nvPr/>
        </p:nvCxnSpPr>
        <p:spPr bwMode="auto">
          <a:xfrm>
            <a:off x="2937455" y="4037797"/>
            <a:ext cx="417736" cy="744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18152D-1DFD-4F68-9363-80099A89B437}"/>
              </a:ext>
            </a:extLst>
          </p:cNvPr>
          <p:cNvCxnSpPr>
            <a:cxnSpLocks/>
          </p:cNvCxnSpPr>
          <p:nvPr/>
        </p:nvCxnSpPr>
        <p:spPr bwMode="auto">
          <a:xfrm flipH="1">
            <a:off x="3781973" y="3570116"/>
            <a:ext cx="180855" cy="836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50176006-6AD8-49D1-952D-22C82A5C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649" y="3429125"/>
            <a:ext cx="936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66FF33"/>
                </a:solidFill>
              </a:rPr>
              <a:t>JPL</a:t>
            </a:r>
            <a:br>
              <a:rPr lang="en-US" b="1" dirty="0">
                <a:solidFill>
                  <a:srgbClr val="66FF33"/>
                </a:solidFill>
              </a:rPr>
            </a:br>
            <a:r>
              <a:rPr lang="en-US" b="1" dirty="0">
                <a:solidFill>
                  <a:srgbClr val="66FF33"/>
                </a:solidFill>
              </a:rPr>
              <a:t>SMOL-1</a:t>
            </a:r>
            <a:endParaRPr lang="en-US" b="1" i="1" dirty="0">
              <a:solidFill>
                <a:srgbClr val="66FF33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6BD63-600A-478B-A40F-9CA10E8B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3" y="5484308"/>
            <a:ext cx="253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SMOL-2 option 3: WMSC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E000DD-E107-4BB7-B5CB-E3EC44A6B9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5731" y="5407266"/>
            <a:ext cx="421762" cy="171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0144B08A-2D1A-41BD-AE04-F658DA245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94" y="3782669"/>
            <a:ext cx="86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FFFF"/>
                </a:solidFill>
              </a:rPr>
              <a:t>TMF</a:t>
            </a:r>
            <a:br>
              <a:rPr lang="en-US" b="1" dirty="0">
                <a:solidFill>
                  <a:srgbClr val="66FF33"/>
                </a:solidFill>
              </a:rPr>
            </a:br>
            <a:r>
              <a:rPr lang="en-US" b="1" dirty="0">
                <a:solidFill>
                  <a:srgbClr val="00FFFF"/>
                </a:solidFill>
              </a:rPr>
              <a:t>TMTOL</a:t>
            </a:r>
            <a:endParaRPr lang="en-US" b="1" i="1" dirty="0">
              <a:solidFill>
                <a:srgbClr val="00FFFF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0CA84E-BB8D-4EB1-9B13-139B12A0DF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08868" y="4383571"/>
            <a:ext cx="344078" cy="295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7F7F6D2-5472-4306-AE71-CE68B4D4A622}"/>
              </a:ext>
            </a:extLst>
          </p:cNvPr>
          <p:cNvSpPr/>
          <p:nvPr/>
        </p:nvSpPr>
        <p:spPr bwMode="auto">
          <a:xfrm>
            <a:off x="3705773" y="4419600"/>
            <a:ext cx="76200" cy="76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3DE26E-1B09-468B-A09D-1EC3715F1E6C}"/>
              </a:ext>
            </a:extLst>
          </p:cNvPr>
          <p:cNvSpPr/>
          <p:nvPr/>
        </p:nvSpPr>
        <p:spPr bwMode="auto">
          <a:xfrm>
            <a:off x="3394792" y="4781909"/>
            <a:ext cx="76200" cy="76200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85AD21-4E1C-49EC-90C9-5301B0375FEA}"/>
              </a:ext>
            </a:extLst>
          </p:cNvPr>
          <p:cNvSpPr/>
          <p:nvPr/>
        </p:nvSpPr>
        <p:spPr bwMode="auto">
          <a:xfrm>
            <a:off x="3242392" y="5334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57BFED-14AC-4D37-AA03-372393046DA2}"/>
              </a:ext>
            </a:extLst>
          </p:cNvPr>
          <p:cNvSpPr/>
          <p:nvPr/>
        </p:nvSpPr>
        <p:spPr bwMode="auto">
          <a:xfrm>
            <a:off x="3805528" y="4700873"/>
            <a:ext cx="76200" cy="7620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9687CDC3-2DE3-4465-B208-918C48EF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00" y="2955716"/>
            <a:ext cx="1663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Palmdale</a:t>
            </a:r>
          </a:p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NASA DC8 Base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72051A-EA24-4DA0-9C4C-3E8F1D1FA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0" y="1959896"/>
            <a:ext cx="6456740" cy="423438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8D5BB98-D293-4ED6-95EF-1286E17CC939}"/>
              </a:ext>
            </a:extLst>
          </p:cNvPr>
          <p:cNvSpPr/>
          <p:nvPr/>
        </p:nvSpPr>
        <p:spPr>
          <a:xfrm>
            <a:off x="8823124" y="3686174"/>
            <a:ext cx="1537200" cy="509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AE6F29-D508-4D48-BB08-AF94CCAEF7CD}"/>
              </a:ext>
            </a:extLst>
          </p:cNvPr>
          <p:cNvSpPr/>
          <p:nvPr/>
        </p:nvSpPr>
        <p:spPr>
          <a:xfrm>
            <a:off x="10518811" y="3988419"/>
            <a:ext cx="1537200" cy="3048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52B33D-8E69-41B7-ACB0-F080E7FDFAD5}"/>
              </a:ext>
            </a:extLst>
          </p:cNvPr>
          <p:cNvSpPr/>
          <p:nvPr/>
        </p:nvSpPr>
        <p:spPr>
          <a:xfrm>
            <a:off x="7315200" y="4953001"/>
            <a:ext cx="1537200" cy="1142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380DFCE-20C9-4105-AEF3-BE955A3FF739}"/>
              </a:ext>
            </a:extLst>
          </p:cNvPr>
          <p:cNvSpPr/>
          <p:nvPr/>
        </p:nvSpPr>
        <p:spPr>
          <a:xfrm>
            <a:off x="10518811" y="4226564"/>
            <a:ext cx="1537200" cy="3048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D87117-C598-4E7F-A48C-44D222527EB6}"/>
              </a:ext>
            </a:extLst>
          </p:cNvPr>
          <p:cNvSpPr/>
          <p:nvPr/>
        </p:nvSpPr>
        <p:spPr bwMode="auto">
          <a:xfrm>
            <a:off x="3470677" y="5086926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5FFE86-B0A7-4EA6-836B-3529BF931BA2}"/>
              </a:ext>
            </a:extLst>
          </p:cNvPr>
          <p:cNvSpPr/>
          <p:nvPr/>
        </p:nvSpPr>
        <p:spPr bwMode="auto">
          <a:xfrm>
            <a:off x="4097696" y="491232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D9DF82E-EE53-441C-A497-DE7BB28E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34" y="4931674"/>
            <a:ext cx="246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SMOL-2 option 2: SCMI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216135-CBCF-4B56-8332-E97E46A48ECA}"/>
              </a:ext>
            </a:extLst>
          </p:cNvPr>
          <p:cNvCxnSpPr>
            <a:cxnSpLocks/>
          </p:cNvCxnSpPr>
          <p:nvPr/>
        </p:nvCxnSpPr>
        <p:spPr bwMode="auto">
          <a:xfrm>
            <a:off x="2700944" y="5114976"/>
            <a:ext cx="7229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2">
            <a:extLst>
              <a:ext uri="{FF2B5EF4-FFF2-40B4-BE49-F238E27FC236}">
                <a16:creationId xmlns:a16="http://schemas.microsoft.com/office/drawing/2014/main" id="{A45F668B-241C-464F-9242-5A8A00907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1" y="5843082"/>
            <a:ext cx="3416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457200" eaLnBrk="1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SMOL-2 option 1: SBO/Riverside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B927846-2E26-43D1-940D-52A73C53C42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1617" y="5023113"/>
            <a:ext cx="1134180" cy="8912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643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9E517-3EB9-49AA-8B56-90B1E7526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Hardware and deployment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B07EB-4612-4DC2-85ED-C3B8EE43A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Each new SMOL costs ~ </a:t>
            </a:r>
            <a:r>
              <a:rPr lang="en-US" b="1" dirty="0"/>
              <a:t>$80k </a:t>
            </a:r>
            <a:r>
              <a:rPr lang="en-US" dirty="0"/>
              <a:t>in parts to build (including ~ $40k for laser).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It takes </a:t>
            </a:r>
            <a:r>
              <a:rPr lang="en-US" b="1" dirty="0"/>
              <a:t>~ 3-4 weeks for one person</a:t>
            </a:r>
            <a:r>
              <a:rPr lang="en-US" dirty="0"/>
              <a:t> to build a new SMOL once all parts are available. Maximum purchasing lead time is for laser and detectors (~ 3 months).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Operation cost is constrained by replacement of flashlamps and optics: </a:t>
            </a:r>
            <a:r>
              <a:rPr lang="en-US" b="1" dirty="0"/>
              <a:t>~ 2k for 60 days of 24/7 measurements</a:t>
            </a:r>
            <a:r>
              <a:rPr lang="en-US" dirty="0"/>
              <a:t>.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Normal maintenance takes ~3 hours every 60 days. 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Transportation cost depends on the availability of a pickup truck (typically low cost).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Cost for a space to deploy is TBD (currently looking for suitable locations).</a:t>
            </a:r>
          </a:p>
          <a:p>
            <a:pPr marL="342900" indent="-342900">
              <a:spcBef>
                <a:spcPts val="1067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dirty="0"/>
              <a:t>Long-term durability is TBD (depends on laser and Raman cells).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8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C028F4-5EE7-447D-AF6C-07AE54F4E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SMOL – Present and Future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7FF7D2-DF31-4BF8-AD72-84AB0C2EA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54575"/>
              </p:ext>
            </p:extLst>
          </p:nvPr>
        </p:nvGraphicFramePr>
        <p:xfrm>
          <a:off x="452438" y="1462431"/>
          <a:ext cx="11306175" cy="486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63">
                  <a:extLst>
                    <a:ext uri="{9D8B030D-6E8A-4147-A177-3AD203B41FA5}">
                      <a16:colId xmlns:a16="http://schemas.microsoft.com/office/drawing/2014/main" val="2430713228"/>
                    </a:ext>
                  </a:extLst>
                </a:gridCol>
                <a:gridCol w="3527132">
                  <a:extLst>
                    <a:ext uri="{9D8B030D-6E8A-4147-A177-3AD203B41FA5}">
                      <a16:colId xmlns:a16="http://schemas.microsoft.com/office/drawing/2014/main" val="1406218708"/>
                    </a:ext>
                  </a:extLst>
                </a:gridCol>
                <a:gridCol w="2982765">
                  <a:extLst>
                    <a:ext uri="{9D8B030D-6E8A-4147-A177-3AD203B41FA5}">
                      <a16:colId xmlns:a16="http://schemas.microsoft.com/office/drawing/2014/main" val="3249560473"/>
                    </a:ext>
                  </a:extLst>
                </a:gridCol>
                <a:gridCol w="3215215">
                  <a:extLst>
                    <a:ext uri="{9D8B030D-6E8A-4147-A177-3AD203B41FA5}">
                      <a16:colId xmlns:a16="http://schemas.microsoft.com/office/drawing/2014/main" val="1560212246"/>
                    </a:ext>
                  </a:extLst>
                </a:gridCol>
              </a:tblGrid>
              <a:tr h="519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Hardware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Software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Science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51194344"/>
                  </a:ext>
                </a:extLst>
              </a:tr>
              <a:tr h="132397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0.5 years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 SMOLs (one ‘finished’, one almost finished)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Testing reliability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Cloud data backup</a:t>
                      </a:r>
                    </a:p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GLASS running at TMF for processing (manual)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LA basin measurements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10386747"/>
                  </a:ext>
                </a:extLst>
              </a:tr>
              <a:tr h="137636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0.5-1 years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More SMOLs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Extended aerosol capability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Improve durability (test diode pumped laser).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GLASS running on cloud server for real-time processing (automated).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900" dirty="0"/>
                        <a:t>- STAQS/ TEMPO validation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900" dirty="0"/>
                        <a:t>- LA pollution transport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93770966"/>
                  </a:ext>
                </a:extLst>
              </a:tr>
              <a:tr h="145573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 years</a:t>
                      </a:r>
                    </a:p>
                  </a:txBody>
                  <a:tcPr marL="121920" marR="121920" marT="60960" marB="60960" anchor="ctr" anchorCtr="1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Explore further miniaturization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Centralized real-time cloud processing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Explore data assimilation for improved AQ forecasting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Further cooperation with AQ agencies (local studies)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853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6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5171</TotalTime>
  <Words>735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Thierry Leblanc</cp:lastModifiedBy>
  <cp:revision>287</cp:revision>
  <dcterms:created xsi:type="dcterms:W3CDTF">2020-05-12T18:08:23Z</dcterms:created>
  <dcterms:modified xsi:type="dcterms:W3CDTF">2023-05-05T14:46:53Z</dcterms:modified>
</cp:coreProperties>
</file>